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68" r:id="rId6"/>
  </p:sldMasterIdLst>
  <p:notesMasterIdLst>
    <p:notesMasterId r:id="rId17"/>
  </p:notesMasterIdLst>
  <p:sldIdLst>
    <p:sldId id="257" r:id="rId7"/>
    <p:sldId id="273" r:id="rId8"/>
    <p:sldId id="289" r:id="rId9"/>
    <p:sldId id="342" r:id="rId10"/>
    <p:sldId id="345" r:id="rId11"/>
    <p:sldId id="346" r:id="rId12"/>
    <p:sldId id="347" r:id="rId13"/>
    <p:sldId id="348" r:id="rId14"/>
    <p:sldId id="328" r:id="rId15"/>
    <p:sldId id="34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4"/>
  </p:normalViewPr>
  <p:slideViewPr>
    <p:cSldViewPr snapToGrid="0" showGuides="1">
      <p:cViewPr varScale="1">
        <p:scale>
          <a:sx n="103" d="100"/>
          <a:sy n="103" d="100"/>
        </p:scale>
        <p:origin x="2000" y="472"/>
      </p:cViewPr>
      <p:guideLst>
        <p:guide orient="horz" pos="295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2B7C-DBB6-EA47-B181-88910A55C8A2}" type="datetimeFigureOut">
              <a:rPr lang="nl-NL" smtClean="0"/>
              <a:t>29-09-2025</a:t>
            </a:fld>
            <a:endParaRPr lang="pl-P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DBC2-9E02-5E40-AB1B-E3E16E5FC60E}" type="slidenum">
              <a:rPr lang="nl-N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02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dirty="0" err="1"/>
              <a:t>https</a:t>
            </a:r>
            <a:r>
              <a:rPr lang="nl-NL" altLang="nl-NL" dirty="0"/>
              <a:t>://</a:t>
            </a:r>
            <a:r>
              <a:rPr lang="nl-NL" altLang="nl-NL" dirty="0" err="1"/>
              <a:t>www.nlarbeidsinspectie.nl</a:t>
            </a:r>
            <a:r>
              <a:rPr lang="nl-NL" altLang="nl-NL" dirty="0"/>
              <a:t>/publicaties/rapporten/2024/08/26/monitor-arbeidsongevallen-2023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Die </a:t>
            </a:r>
            <a:r>
              <a:rPr lang="nl-NL" altLang="nl-NL" dirty="0" err="1"/>
              <a:t>Unfallart</a:t>
            </a:r>
            <a:r>
              <a:rPr lang="nl-NL" altLang="nl-NL" dirty="0"/>
              <a:t> „</a:t>
            </a:r>
            <a:r>
              <a:rPr lang="nl-NL" altLang="nl-NL" dirty="0" err="1"/>
              <a:t>Kontakt</a:t>
            </a:r>
            <a:r>
              <a:rPr lang="nl-NL" altLang="nl-NL" dirty="0"/>
              <a:t> </a:t>
            </a:r>
            <a:r>
              <a:rPr lang="nl-NL" altLang="nl-NL" dirty="0" err="1"/>
              <a:t>mit</a:t>
            </a:r>
            <a:r>
              <a:rPr lang="nl-NL" altLang="nl-NL" dirty="0"/>
              <a:t> </a:t>
            </a:r>
            <a:r>
              <a:rPr lang="nl-NL" altLang="nl-NL" dirty="0" err="1"/>
              <a:t>Arbeitsmitteln</a:t>
            </a:r>
            <a:r>
              <a:rPr lang="nl-NL" altLang="nl-NL" dirty="0"/>
              <a:t> </a:t>
            </a:r>
            <a:r>
              <a:rPr lang="nl-NL" altLang="nl-NL" dirty="0" err="1"/>
              <a:t>oder</a:t>
            </a:r>
            <a:r>
              <a:rPr lang="nl-NL" altLang="nl-NL" dirty="0"/>
              <a:t> </a:t>
            </a:r>
            <a:r>
              <a:rPr lang="nl-NL" altLang="nl-NL" dirty="0" err="1"/>
              <a:t>Gegenständen</a:t>
            </a:r>
            <a:r>
              <a:rPr lang="nl-NL" altLang="nl-NL" dirty="0"/>
              <a:t>“ </a:t>
            </a:r>
            <a:r>
              <a:rPr lang="nl-NL" altLang="nl-NL" dirty="0" err="1"/>
              <a:t>kommt</a:t>
            </a:r>
            <a:r>
              <a:rPr lang="nl-NL" altLang="nl-NL" dirty="0"/>
              <a:t> in der Industrie </a:t>
            </a:r>
            <a:r>
              <a:rPr lang="nl-NL" altLang="nl-NL" dirty="0" err="1"/>
              <a:t>häufig</a:t>
            </a:r>
            <a:r>
              <a:rPr lang="nl-NL" altLang="nl-NL" dirty="0"/>
              <a:t> </a:t>
            </a:r>
            <a:r>
              <a:rPr lang="nl-NL" altLang="nl-NL" dirty="0" err="1"/>
              <a:t>vor</a:t>
            </a:r>
            <a:r>
              <a:rPr lang="nl-NL" altLang="nl-NL" dirty="0"/>
              <a:t> (42 % der </a:t>
            </a:r>
            <a:r>
              <a:rPr lang="nl-NL" altLang="nl-NL" dirty="0" err="1"/>
              <a:t>Unfälle</a:t>
            </a:r>
            <a:r>
              <a:rPr lang="nl-NL" altLang="nl-NL" dirty="0"/>
              <a:t> in </a:t>
            </a:r>
            <a:r>
              <a:rPr lang="nl-NL" altLang="nl-NL" dirty="0" err="1"/>
              <a:t>diesem</a:t>
            </a:r>
            <a:r>
              <a:rPr lang="nl-NL" altLang="nl-NL" dirty="0"/>
              <a:t> </a:t>
            </a:r>
            <a:r>
              <a:rPr lang="nl-NL" altLang="nl-NL" dirty="0" err="1"/>
              <a:t>Sektor</a:t>
            </a:r>
            <a:r>
              <a:rPr lang="nl-NL" altLang="nl-NL" dirty="0"/>
              <a:t>). Die </a:t>
            </a:r>
            <a:r>
              <a:rPr lang="nl-NL" altLang="nl-NL" dirty="0" err="1"/>
              <a:t>meisten</a:t>
            </a:r>
            <a:r>
              <a:rPr lang="nl-NL" altLang="nl-NL" dirty="0"/>
              <a:t> </a:t>
            </a:r>
            <a:r>
              <a:rPr lang="nl-NL" altLang="nl-NL" dirty="0" err="1"/>
              <a:t>Unfälle</a:t>
            </a:r>
            <a:r>
              <a:rPr lang="nl-NL" altLang="nl-NL" dirty="0"/>
              <a:t> betreffen </a:t>
            </a:r>
            <a:r>
              <a:rPr lang="nl-NL" altLang="nl-NL" dirty="0" err="1"/>
              <a:t>Unfälle</a:t>
            </a:r>
            <a:r>
              <a:rPr lang="nl-NL" altLang="nl-NL" dirty="0"/>
              <a:t>, bei </a:t>
            </a:r>
            <a:r>
              <a:rPr lang="nl-NL" altLang="nl-NL" dirty="0" err="1"/>
              <a:t>denen</a:t>
            </a:r>
            <a:r>
              <a:rPr lang="nl-NL" altLang="nl-NL" dirty="0"/>
              <a:t> das </a:t>
            </a:r>
            <a:r>
              <a:rPr lang="nl-NL" altLang="nl-NL" dirty="0" err="1"/>
              <a:t>Opfer</a:t>
            </a:r>
            <a:r>
              <a:rPr lang="nl-NL" altLang="nl-NL" dirty="0"/>
              <a:t> </a:t>
            </a:r>
            <a:r>
              <a:rPr lang="nl-NL" altLang="nl-NL" dirty="0" err="1"/>
              <a:t>mit</a:t>
            </a:r>
            <a:r>
              <a:rPr lang="nl-NL" altLang="nl-NL" dirty="0"/>
              <a:t> </a:t>
            </a:r>
            <a:r>
              <a:rPr lang="nl-NL" altLang="nl-NL" dirty="0" err="1"/>
              <a:t>beweglichen</a:t>
            </a:r>
            <a:r>
              <a:rPr lang="nl-NL" altLang="nl-NL" dirty="0"/>
              <a:t> Teilen </a:t>
            </a:r>
            <a:r>
              <a:rPr lang="nl-NL" altLang="nl-NL" dirty="0" err="1"/>
              <a:t>einer</a:t>
            </a:r>
            <a:r>
              <a:rPr lang="nl-NL" altLang="nl-NL" dirty="0"/>
              <a:t> </a:t>
            </a:r>
            <a:r>
              <a:rPr lang="nl-NL" altLang="nl-NL" dirty="0" err="1"/>
              <a:t>Maschine</a:t>
            </a:r>
            <a:r>
              <a:rPr lang="nl-NL" altLang="nl-NL" dirty="0"/>
              <a:t> in </a:t>
            </a:r>
            <a:r>
              <a:rPr lang="nl-NL" altLang="nl-NL" dirty="0" err="1"/>
              <a:t>Berührung</a:t>
            </a:r>
            <a:r>
              <a:rPr lang="nl-NL" altLang="nl-NL" dirty="0"/>
              <a:t> </a:t>
            </a:r>
            <a:r>
              <a:rPr lang="nl-NL" altLang="nl-NL" dirty="0" err="1"/>
              <a:t>kommt</a:t>
            </a:r>
            <a:r>
              <a:rPr lang="nl-NL" altLang="nl-NL"/>
              <a:t> (69 %).</a:t>
            </a:r>
            <a:endParaRPr lang="nl-NL" alt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379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134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A949-70DF-BB55-A68B-3A687EA3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55E5781-53E6-2271-7599-EAB71D09A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1CE9B6-0EF9-B3E0-9305-EC8DA4DF4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254664-9756-BCF7-B1ED-868C2F666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022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2386A-E5EF-C1D1-C4AC-1AE21F914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A6DA45B-A2ED-C08C-0361-B6161A8F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67AC5F0-9B29-23C7-6F3E-42AAE40A5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2C1687-9B42-418E-74EC-589115BB0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16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90EE7-6F88-AF16-1B65-2D1C76762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2819B0E-AB4E-B6AF-28B7-C5D1DD454D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2EE57F5-3DE7-6496-0ECB-8E3A6E9D9F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D1BDB1-10C8-7B64-281D-80D8B2DF35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096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49224-C667-0B32-5FBF-761DA3233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96B6623-0B9F-ABB4-BF56-F5AAF8E996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352BA57-090D-6858-549D-622E6E0434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69F0BB-7AD3-9387-5F78-D0BC6DF94E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674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903CF-E40F-AD8D-F38D-5612A9EA3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0F0C89-A1BE-A078-D52C-0FC23138D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713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74269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19929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0205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15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486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257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770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3034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468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C9FE9-8AEB-CF6C-83D7-DF4E9035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C62901-FF00-CD34-E0F0-95D37F8B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014119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4827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627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559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52504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8C6D-6C2C-D49C-FAF0-A2AF0322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A0DD0E-58D0-54DC-C29E-8F2E6DE8F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3C59C1-87C1-6413-A1E2-18BD1C38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381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84C65-8B7C-D016-31F8-BBD1B58F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6E5838-03B0-09BA-56AE-AC24D76B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874D1F-CC25-10E7-81E0-E10D5F16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4B8AA2-FFA9-296A-8EEE-43019FA8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C3EEE7-4C50-B91A-3D31-247759EFA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72819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3B295-4B93-27DD-7A5F-4649780B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8"/>
            <a:ext cx="10515600" cy="906904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54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8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AFC75-0219-2F44-E0BF-A49B68C3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2704AC-6C53-DD61-08CC-4329C24E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9653E8-37E4-C7CF-91D7-656DC55D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93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8A3BAC-1495-8167-5DEE-1B810287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551EE5-4177-89A1-04CB-E4EB9F7C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F548E75D-E2F0-7354-97E2-BD7A8A37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140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647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5C343283-DAB4-CD4E-B9A5-9033E036D7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EBA499-CB8E-8757-6CE8-509E86DA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3A547-C78D-7C22-67AB-F89665D80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13" name="Afbeelding 12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947DEBA7-211F-B70A-6896-42CE64A256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85037" y="6232294"/>
            <a:ext cx="1868763" cy="5354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77BF7DD-20FA-1880-7BD6-C0400D5FB3D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9371" y="6460672"/>
            <a:ext cx="6415708" cy="2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D8CFF1-C3F7-B36C-11EC-8DF4F0DF4FE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86CD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4268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xbeter.nl/" TargetMode="External"/><Relationship Id="rId2" Type="http://schemas.openxmlformats.org/officeDocument/2006/relationships/hyperlink" Target="mailto:info@5xbeter.nl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hyperlink" Target="http://www.5xbeter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29DF5CD-B8A7-8030-D8AE-37547F470C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097" b="13097"/>
          <a:stretch/>
        </p:blipFill>
        <p:spPr>
          <a:xfrm>
            <a:off x="843169" y="1954160"/>
            <a:ext cx="10505662" cy="38419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AB208A-05ED-1F6E-E3CD-8C3FCFF02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69" y="428233"/>
            <a:ext cx="10505661" cy="1002361"/>
          </a:xfrm>
        </p:spPr>
        <p:txBody>
          <a:bodyPr/>
          <a:lstStyle/>
          <a:p>
            <a:r>
              <a:rPr lang="de-DE"/>
              <a:t>Schulung Arbeitssicherheit und Gesundheitsschutz</a:t>
            </a:r>
            <a:br>
              <a:rPr lang="de-DE"/>
            </a:br>
            <a:r>
              <a:rPr lang="de-DE">
                <a:latin typeface="Arial" panose="020B0604020202020204" pitchFamily="34" charset="0"/>
              </a:rPr>
              <a:t>Maschinensicherheit: Presse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C324E1-BC5B-18EE-A0AD-DC4385409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68" y="1430594"/>
            <a:ext cx="10505661" cy="366680"/>
          </a:xfrm>
        </p:spPr>
        <p:txBody>
          <a:bodyPr>
            <a:normAutofit/>
          </a:bodyPr>
          <a:lstStyle/>
          <a:p>
            <a:r>
              <a:rPr lang="de-DE" sz="2000">
                <a:latin typeface="Arial" panose="020B0604020202020204" pitchFamily="34" charset="0"/>
              </a:rPr>
              <a:t>Firmenname und Datum</a:t>
            </a:r>
          </a:p>
        </p:txBody>
      </p:sp>
    </p:spTree>
    <p:extLst>
      <p:ext uri="{BB962C8B-B14F-4D97-AF65-F5344CB8AC3E}">
        <p14:creationId xmlns:p14="http://schemas.microsoft.com/office/powerpoint/2010/main" val="3815730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6E6DB-BFFE-EF5E-6A21-4BD616761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2">
            <a:extLst>
              <a:ext uri="{FF2B5EF4-FFF2-40B4-BE49-F238E27FC236}">
                <a16:creationId xmlns:a16="http://schemas.microsoft.com/office/drawing/2014/main" id="{82A39C81-B8B4-4FD9-8E88-C892411A55FA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</a:rPr>
              <a:t>   |   </a:t>
            </a: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A38D03F-79AE-F8D5-5456-7A397A4FBEB1}"/>
              </a:ext>
            </a:extLst>
          </p:cNvPr>
          <p:cNvSpPr txBox="1">
            <a:spLocks/>
          </p:cNvSpPr>
          <p:nvPr/>
        </p:nvSpPr>
        <p:spPr>
          <a:xfrm>
            <a:off x="848139" y="2667002"/>
            <a:ext cx="10434762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defTabSz="360000">
              <a:buClr>
                <a:srgbClr val="E30613"/>
              </a:buClr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Besprechen Sie dies mit Ihrem Vorgesetzten oder wenden Sie sich an den Präventionsbeauftragten.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0ED5A92-3D4D-6D11-2349-EC7B091C895D}"/>
              </a:ext>
            </a:extLst>
          </p:cNvPr>
          <p:cNvSpPr txBox="1">
            <a:spLocks/>
          </p:cNvSpPr>
          <p:nvPr/>
        </p:nvSpPr>
        <p:spPr>
          <a:xfrm>
            <a:off x="848138" y="3486115"/>
            <a:ext cx="10053099" cy="1547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Wenden Sie sich an einen Trainer von 5xbeter: </a:t>
            </a:r>
            <a:r>
              <a:rPr lang="de-DE" sz="2000" u="sng">
                <a:solidFill>
                  <a:schemeClr val="tx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</a:p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Oder rufen Sie die </a:t>
            </a:r>
            <a:r>
              <a:rPr lang="de-DE" sz="2000">
                <a:solidFill>
                  <a:srgbClr val="E30613"/>
                </a:solidFill>
                <a:latin typeface="Arial" panose="020B0604020202020204" pitchFamily="34" charset="0"/>
              </a:rPr>
              <a:t>KOSTENLOSE</a:t>
            </a:r>
            <a:r>
              <a:rPr lang="de-DE" sz="2000">
                <a:solidFill>
                  <a:schemeClr val="tx1"/>
                </a:solidFill>
                <a:latin typeface="Arial" panose="020B0604020202020204" pitchFamily="34" charset="0"/>
              </a:rPr>
              <a:t> Hotline </a:t>
            </a: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an:</a:t>
            </a:r>
            <a:r>
              <a:rPr lang="de-DE" sz="2000">
                <a:solidFill>
                  <a:schemeClr val="tx1"/>
                </a:solidFill>
                <a:latin typeface="Arial" panose="020B0604020202020204" pitchFamily="34" charset="0"/>
              </a:rPr>
              <a:t> 0800 – 55 55 005</a:t>
            </a:r>
          </a:p>
        </p:txBody>
      </p:sp>
      <p:pic>
        <p:nvPicPr>
          <p:cNvPr id="7" name="Afbeelding 6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DC226E55-C74A-AB03-6B0D-8C2E9B056A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502" b="51404"/>
          <a:stretch>
            <a:fillRect/>
          </a:stretch>
        </p:blipFill>
        <p:spPr>
          <a:xfrm>
            <a:off x="0" y="1400379"/>
            <a:ext cx="4624398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1C952D4-7F41-6EB3-3FA0-7DCB327FEC20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Presse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8D58156-E9ED-0C3B-CF95-3179305E1409}"/>
              </a:ext>
            </a:extLst>
          </p:cNvPr>
          <p:cNvSpPr txBox="1">
            <a:spLocks/>
          </p:cNvSpPr>
          <p:nvPr/>
        </p:nvSpPr>
        <p:spPr>
          <a:xfrm>
            <a:off x="843169" y="1614164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Brauchen Sie Hilfe?</a:t>
            </a:r>
          </a:p>
        </p:txBody>
      </p:sp>
    </p:spTree>
    <p:extLst>
      <p:ext uri="{BB962C8B-B14F-4D97-AF65-F5344CB8AC3E}">
        <p14:creationId xmlns:p14="http://schemas.microsoft.com/office/powerpoint/2010/main" val="249542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98208728-03D3-BDB9-B17C-77F739714D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457" b="51404"/>
          <a:stretch/>
        </p:blipFill>
        <p:spPr>
          <a:xfrm>
            <a:off x="-1" y="1444623"/>
            <a:ext cx="2489703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54211E-D0BB-DA43-90EC-ADA3CF04A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Inhalt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83F33D-4636-13C8-D549-A256858C2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C6B79CA-06D8-F486-ED01-3CD3B79C328F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Presse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4E28E98-8F2D-645E-28AB-477EB31C56C7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Warum diskutieren wir über Maschinensicherheit?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31896CB-0AD2-E316-1E4E-31F9A11D62DC}"/>
              </a:ext>
            </a:extLst>
          </p:cNvPr>
          <p:cNvSpPr txBox="1">
            <a:spLocks/>
          </p:cNvSpPr>
          <p:nvPr/>
        </p:nvSpPr>
        <p:spPr>
          <a:xfrm>
            <a:off x="848139" y="3331591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Die 3 häufigsten Unfälle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5A1C747-42BC-5987-88E4-417EA0055C7A}"/>
              </a:ext>
            </a:extLst>
          </p:cNvPr>
          <p:cNvSpPr txBox="1">
            <a:spLocks/>
          </p:cNvSpPr>
          <p:nvPr/>
        </p:nvSpPr>
        <p:spPr>
          <a:xfrm>
            <a:off x="848140" y="3860053"/>
            <a:ext cx="5699244" cy="680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Sichere Maschine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0F27419-2916-DAC3-F86E-0836EEAE33BE}"/>
              </a:ext>
            </a:extLst>
          </p:cNvPr>
          <p:cNvSpPr txBox="1">
            <a:spLocks/>
          </p:cNvSpPr>
          <p:nvPr/>
        </p:nvSpPr>
        <p:spPr>
          <a:xfrm>
            <a:off x="848139" y="4432801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Was können Sie selbst tun?</a:t>
            </a:r>
          </a:p>
        </p:txBody>
      </p:sp>
      <p:pic>
        <p:nvPicPr>
          <p:cNvPr id="10" name="Afbeelding 9" descr="DD319700.jpg">
            <a:extLst>
              <a:ext uri="{FF2B5EF4-FFF2-40B4-BE49-F238E27FC236}">
                <a16:creationId xmlns:a16="http://schemas.microsoft.com/office/drawing/2014/main" id="{7B0F5CF6-F11B-D477-14A1-F3DF8C17CE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73" b="10516"/>
          <a:stretch/>
        </p:blipFill>
        <p:spPr>
          <a:xfrm>
            <a:off x="7364478" y="1781005"/>
            <a:ext cx="3979381" cy="390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7564-1F85-0917-9DC9-1E1B9497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245CB90-8EB5-4718-F7F1-A5EFB2ED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>
            <a:normAutofit fontScale="85000" lnSpcReduction="10000"/>
          </a:bodyPr>
          <a:lstStyle/>
          <a:p>
            <a:pPr marL="0" indent="0" algn="l" eaLnBrk="1" hangingPunct="1">
              <a:buFontTx/>
              <a:buNone/>
              <a:defRPr/>
            </a:pPr>
            <a:r>
              <a:rPr lang="de-DE" sz="1400">
                <a:solidFill>
                  <a:schemeClr val="bg1"/>
                </a:solidFill>
              </a:rPr>
              <a:t>Quelle:  Monitor für Arbeitsunfälle (</a:t>
            </a:r>
            <a:r>
              <a:rPr lang="de-DE" sz="1400" i="1">
                <a:solidFill>
                  <a:schemeClr val="bg1"/>
                </a:solidFill>
              </a:rPr>
              <a:t>Monitor Arbeidsongevallen</a:t>
            </a:r>
            <a:r>
              <a:rPr lang="de-DE" sz="1400">
                <a:solidFill>
                  <a:schemeClr val="bg1"/>
                </a:solidFill>
              </a:rPr>
              <a:t>) 2023 – Niederländische Arbeitsaufsichtsbehörde</a:t>
            </a: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8F4CC597-5922-C51B-57A1-08FFADF2E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923" b="51404"/>
          <a:stretch>
            <a:fillRect/>
          </a:stretch>
        </p:blipFill>
        <p:spPr>
          <a:xfrm>
            <a:off x="0" y="1407753"/>
            <a:ext cx="4528322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46015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de-DE" sz="1900">
                <a:solidFill>
                  <a:schemeClr val="bg1"/>
                </a:solidFill>
                <a:latin typeface="Arial" panose="020B0604020202020204" pitchFamily="34" charset="0"/>
              </a:rPr>
              <a:t>Warum diskutieren wir über Maschinensicherheit?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EDF9F1-A8CB-6A82-8E23-89CCC4F8EA06}"/>
              </a:ext>
            </a:extLst>
          </p:cNvPr>
          <p:cNvSpPr txBox="1">
            <a:spLocks/>
          </p:cNvSpPr>
          <p:nvPr/>
        </p:nvSpPr>
        <p:spPr>
          <a:xfrm>
            <a:off x="848139" y="2590368"/>
            <a:ext cx="3921371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Erheblicher Anteil an der Gesamtzahl der gemeldeten Arbeitsunfälle.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C294845-7E48-3983-F5CD-F65B06264DC1}"/>
              </a:ext>
            </a:extLst>
          </p:cNvPr>
          <p:cNvSpPr txBox="1">
            <a:spLocks/>
          </p:cNvSpPr>
          <p:nvPr/>
        </p:nvSpPr>
        <p:spPr>
          <a:xfrm>
            <a:off x="848139" y="3685025"/>
            <a:ext cx="3855535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Kontakt mit Arbeitsmitteln bzw. Gegenständen: 26%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DAD2E25-9AE2-BBAF-DB73-EC0D23E95582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Metallsäge</a:t>
            </a:r>
          </a:p>
        </p:txBody>
      </p:sp>
      <p:pic>
        <p:nvPicPr>
          <p:cNvPr id="15" name="Afbeelding 2">
            <a:extLst>
              <a:ext uri="{FF2B5EF4-FFF2-40B4-BE49-F238E27FC236}">
                <a16:creationId xmlns:a16="http://schemas.microsoft.com/office/drawing/2014/main" id="{D1F964FB-BD14-7C34-6A71-9AFB9D81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84" r="284"/>
          <a:stretch/>
        </p:blipFill>
        <p:spPr bwMode="auto">
          <a:xfrm>
            <a:off x="5007274" y="2275028"/>
            <a:ext cx="6884372" cy="35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ndertitel 2">
            <a:extLst>
              <a:ext uri="{FF2B5EF4-FFF2-40B4-BE49-F238E27FC236}">
                <a16:creationId xmlns:a16="http://schemas.microsoft.com/office/drawing/2014/main" id="{8E2A52D8-EED6-C8EE-CE30-6AEE33E82906}"/>
              </a:ext>
            </a:extLst>
          </p:cNvPr>
          <p:cNvSpPr txBox="1">
            <a:spLocks/>
          </p:cNvSpPr>
          <p:nvPr/>
        </p:nvSpPr>
        <p:spPr>
          <a:xfrm>
            <a:off x="5001043" y="1924941"/>
            <a:ext cx="6498452" cy="288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de-DE"/>
              <a:t>Abgeschlossene Untersuchungen zu Unfällen aus dem Jahr 2023, aufgeschlüsselt nach Unfallarten.</a:t>
            </a:r>
          </a:p>
        </p:txBody>
      </p:sp>
    </p:spTree>
    <p:extLst>
      <p:ext uri="{BB962C8B-B14F-4D97-AF65-F5344CB8AC3E}">
        <p14:creationId xmlns:p14="http://schemas.microsoft.com/office/powerpoint/2010/main" val="23898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CCC25-AFE3-5748-8BB4-D875E9773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machine, persoon, Werkplaats, overdekt&#10;&#10;Door AI gegenereerde inhoud is mogelijk onjuist.">
            <a:extLst>
              <a:ext uri="{FF2B5EF4-FFF2-40B4-BE49-F238E27FC236}">
                <a16:creationId xmlns:a16="http://schemas.microsoft.com/office/drawing/2014/main" id="{EB210452-979C-EE0E-DC1C-D91525C869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323" r="52"/>
          <a:stretch/>
        </p:blipFill>
        <p:spPr>
          <a:xfrm>
            <a:off x="6803665" y="1791983"/>
            <a:ext cx="4540195" cy="38992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61A7B7-3E7C-0112-2991-8244C1DAA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3218281"/>
            <a:ext cx="9896061" cy="473846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Keine Schutzeinrichtung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E0A17A-6FA4-F8D0-CAB6-0A2ED06C2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8DA2B7F-B83F-2B07-F0B0-FE658D8607B5}"/>
              </a:ext>
            </a:extLst>
          </p:cNvPr>
          <p:cNvSpPr txBox="1">
            <a:spLocks/>
          </p:cNvSpPr>
          <p:nvPr/>
        </p:nvSpPr>
        <p:spPr>
          <a:xfrm>
            <a:off x="848139" y="3779391"/>
            <a:ext cx="4758577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Schutzeinrichtung ist vorhanden, aber nicht ausreichend effektiv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653C9B2-9789-2513-F917-67BCA52C1523}"/>
              </a:ext>
            </a:extLst>
          </p:cNvPr>
          <p:cNvSpPr txBox="1">
            <a:spLocks/>
          </p:cNvSpPr>
          <p:nvPr/>
        </p:nvSpPr>
        <p:spPr>
          <a:xfrm>
            <a:off x="843168" y="4642396"/>
            <a:ext cx="448712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Abnehmen der Schutzeinrichtung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C10F49C-E08B-21E2-ADAF-0AB8019B5633}"/>
              </a:ext>
            </a:extLst>
          </p:cNvPr>
          <p:cNvSpPr txBox="1">
            <a:spLocks/>
          </p:cNvSpPr>
          <p:nvPr/>
        </p:nvSpPr>
        <p:spPr>
          <a:xfrm>
            <a:off x="848139" y="5280812"/>
            <a:ext cx="567119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285750" indent="-28575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Falsche Handhabung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5F959EA-437E-D80F-3275-8028C4D42CDD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Presse</a:t>
            </a: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F526BC47-D440-27A1-D549-8954CCABE3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173" b="51404"/>
          <a:stretch/>
        </p:blipFill>
        <p:spPr>
          <a:xfrm>
            <a:off x="0" y="1407753"/>
            <a:ext cx="4649915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DE288A6F-8110-CA56-09A1-530C46759AD0}"/>
              </a:ext>
            </a:extLst>
          </p:cNvPr>
          <p:cNvSpPr txBox="1">
            <a:spLocks/>
          </p:cNvSpPr>
          <p:nvPr/>
        </p:nvSpPr>
        <p:spPr>
          <a:xfrm>
            <a:off x="848139" y="2631514"/>
            <a:ext cx="9896061" cy="4738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00000"/>
              </a:lnSpc>
              <a:buClr>
                <a:srgbClr val="E30613"/>
              </a:buClr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Ursache für den Kontakt mit beweglichen Teilen: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46015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de-DE" sz="1900">
                <a:solidFill>
                  <a:schemeClr val="bg1"/>
                </a:solidFill>
                <a:latin typeface="Arial" panose="020B0604020202020204" pitchFamily="34" charset="0"/>
              </a:rPr>
              <a:t>Warum diskutieren wir über Maschinensicherheit?</a:t>
            </a:r>
          </a:p>
        </p:txBody>
      </p:sp>
    </p:spTree>
    <p:extLst>
      <p:ext uri="{BB962C8B-B14F-4D97-AF65-F5344CB8AC3E}">
        <p14:creationId xmlns:p14="http://schemas.microsoft.com/office/powerpoint/2010/main" val="29092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182F-78E3-0AFB-C189-A74D56627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leding, persoon, overdekt, person&#10;&#10;Door AI gegenereerde inhoud is mogelijk onjuist.">
            <a:extLst>
              <a:ext uri="{FF2B5EF4-FFF2-40B4-BE49-F238E27FC236}">
                <a16:creationId xmlns:a16="http://schemas.microsoft.com/office/drawing/2014/main" id="{E15AFD75-41BB-F6CC-C481-9DDFC01D12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225" r="23066"/>
          <a:stretch/>
        </p:blipFill>
        <p:spPr>
          <a:xfrm>
            <a:off x="6826954" y="1768649"/>
            <a:ext cx="4516906" cy="3962127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E776E472-2670-85DB-3C4B-C45BA1D94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FF8A202-6973-2558-6443-46C3A713743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Presse</a:t>
            </a: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1A76A16A-95FD-4B17-81B8-3EF2B15351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739" b="51404"/>
          <a:stretch>
            <a:fillRect/>
          </a:stretch>
        </p:blipFill>
        <p:spPr>
          <a:xfrm>
            <a:off x="1" y="1407753"/>
            <a:ext cx="4761174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6A4E7D4F-241E-6817-EE27-E718A200BB2C}"/>
              </a:ext>
            </a:extLst>
          </p:cNvPr>
          <p:cNvSpPr txBox="1">
            <a:spLocks/>
          </p:cNvSpPr>
          <p:nvPr/>
        </p:nvSpPr>
        <p:spPr>
          <a:xfrm>
            <a:off x="848139" y="1460152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de-DE" sz="1900">
                <a:solidFill>
                  <a:schemeClr val="bg1"/>
                </a:solidFill>
                <a:latin typeface="Arial" panose="020B0604020202020204" pitchFamily="34" charset="0"/>
              </a:rPr>
              <a:t>Unfälle bei der Benutzung</a:t>
            </a:r>
            <a:br>
              <a:rPr lang="de-DE" sz="19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sz="1900">
                <a:solidFill>
                  <a:schemeClr val="bg1"/>
                </a:solidFill>
                <a:latin typeface="Arial" panose="020B0604020202020204" pitchFamily="34" charset="0"/>
              </a:rPr>
              <a:t>einer Presse: Die 3 häufigsten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2F1868E-8159-78B7-4D33-7BB327638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652886"/>
            <a:ext cx="7279048" cy="58923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buFont typeface="American Typewriter Std Med" panose="02090604020004020304" pitchFamily="18" charset="77"/>
              <a:buAutoNum type="arabicPeriod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Erneutes Einspannen.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93A64135-5838-5924-E737-F66ABBD50940}"/>
              </a:ext>
            </a:extLst>
          </p:cNvPr>
          <p:cNvSpPr txBox="1">
            <a:spLocks/>
          </p:cNvSpPr>
          <p:nvPr/>
        </p:nvSpPr>
        <p:spPr>
          <a:xfrm>
            <a:off x="848139" y="3341220"/>
            <a:ext cx="8734773" cy="5892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>
              <a:lnSpc>
                <a:spcPct val="100000"/>
              </a:lnSpc>
              <a:buFont typeface="+mj-lt"/>
              <a:buAutoNum type="arabicPeriod" startAt="2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Greifen in den Arbeitsbereich der Presse.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62317C57-997C-EC06-69A3-AF5C74136912}"/>
              </a:ext>
            </a:extLst>
          </p:cNvPr>
          <p:cNvSpPr txBox="1">
            <a:spLocks/>
          </p:cNvSpPr>
          <p:nvPr/>
        </p:nvSpPr>
        <p:spPr>
          <a:xfrm>
            <a:off x="843168" y="4001390"/>
            <a:ext cx="10246675" cy="8550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>
              <a:lnSpc>
                <a:spcPct val="100000"/>
              </a:lnSpc>
              <a:buFont typeface="+mj-lt"/>
              <a:buAutoNum type="arabicPeriod" startAt="3"/>
              <a:tabLst>
                <a:tab pos="4262438" algn="l"/>
              </a:tabLst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Unsachgemäße Befestigung des Produkts.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EF192F5-6916-2F1C-1FAD-10A6827F9F42}"/>
              </a:ext>
            </a:extLst>
          </p:cNvPr>
          <p:cNvSpPr txBox="1">
            <a:spLocks/>
          </p:cNvSpPr>
          <p:nvPr/>
        </p:nvSpPr>
        <p:spPr>
          <a:xfrm>
            <a:off x="843168" y="4773327"/>
            <a:ext cx="6245261" cy="15798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algn="l">
              <a:lnSpc>
                <a:spcPct val="100000"/>
              </a:lnSpc>
            </a:pPr>
            <a:r>
              <a:rPr lang="de-DE" sz="200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Schwere und dauerhafte Verletzungen:</a:t>
            </a:r>
          </a:p>
          <a:p>
            <a:pPr marL="457200" algn="l">
              <a:lnSpc>
                <a:spcPct val="100000"/>
              </a:lnSpc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Amputation und Frakturen von Fingern oder Fingerkuppen mit daraus resultierendem Funktionsverlust.</a:t>
            </a:r>
          </a:p>
        </p:txBody>
      </p:sp>
    </p:spTree>
    <p:extLst>
      <p:ext uri="{BB962C8B-B14F-4D97-AF65-F5344CB8AC3E}">
        <p14:creationId xmlns:p14="http://schemas.microsoft.com/office/powerpoint/2010/main" val="24782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24228-AE4E-5929-7933-C88A0736B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C7CF1-D756-7396-4974-D7775C554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523745"/>
            <a:ext cx="10804975" cy="460858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Geschlossener Stempel ohne potenzielle Quetschgefahr durch die bewegliche Presse.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AD94DF-05F9-44C9-D67A-132FCAB01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6ACDA1B-D2E7-8107-A2A9-A4C66EB3EC8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Presse</a:t>
            </a: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49AA710-101E-331C-5A12-642D8BA1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635" b="51404"/>
          <a:stretch>
            <a:fillRect/>
          </a:stretch>
        </p:blipFill>
        <p:spPr>
          <a:xfrm>
            <a:off x="0" y="1407753"/>
            <a:ext cx="4343705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94B4D8D-7B15-B7BA-3F9E-445B1E1A8BAD}"/>
              </a:ext>
            </a:extLst>
          </p:cNvPr>
          <p:cNvSpPr txBox="1">
            <a:spLocks/>
          </p:cNvSpPr>
          <p:nvPr/>
        </p:nvSpPr>
        <p:spPr>
          <a:xfrm>
            <a:off x="848139" y="161218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Sichere Maschine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FD04393-97B8-2222-F437-7605080BB04F}"/>
              </a:ext>
            </a:extLst>
          </p:cNvPr>
          <p:cNvSpPr txBox="1">
            <a:spLocks/>
          </p:cNvSpPr>
          <p:nvPr/>
        </p:nvSpPr>
        <p:spPr>
          <a:xfrm>
            <a:off x="848139" y="3011784"/>
            <a:ext cx="10804975" cy="5190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Halbgeschlossener Stempel/Langloch (für ein Werkstück mit einem Durchmesser von weniger als 6 mm).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4E96F75-E73E-4298-5DCF-E1C0D6F18B01}"/>
              </a:ext>
            </a:extLst>
          </p:cNvPr>
          <p:cNvSpPr txBox="1">
            <a:spLocks/>
          </p:cNvSpPr>
          <p:nvPr/>
        </p:nvSpPr>
        <p:spPr>
          <a:xfrm>
            <a:off x="848139" y="3741617"/>
            <a:ext cx="10804975" cy="459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Kupplungsabdeckung mit beweglicher Frontabdeckung und festen Seiten.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5F1BAEC-79B6-7063-6F61-EDE2CEFC7B57}"/>
              </a:ext>
            </a:extLst>
          </p:cNvPr>
          <p:cNvSpPr txBox="1">
            <a:spLocks/>
          </p:cNvSpPr>
          <p:nvPr/>
        </p:nvSpPr>
        <p:spPr>
          <a:xfrm>
            <a:off x="848139" y="4227859"/>
            <a:ext cx="10804975" cy="4590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Feste Abdeckung und automatischer Materialein- und -auslass.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774863D4-D28B-977B-1B0C-656E89FC7838}"/>
              </a:ext>
            </a:extLst>
          </p:cNvPr>
          <p:cNvSpPr txBox="1">
            <a:spLocks/>
          </p:cNvSpPr>
          <p:nvPr/>
        </p:nvSpPr>
        <p:spPr>
          <a:xfrm>
            <a:off x="848139" y="4714102"/>
            <a:ext cx="10804975" cy="4590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Schutz in Form eines Lichtvorhangs (nur bei Pressen mit Rutschkupplung zulässig).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5768C09-7967-3868-EDA8-7C17155FE5CB}"/>
              </a:ext>
            </a:extLst>
          </p:cNvPr>
          <p:cNvSpPr txBox="1">
            <a:spLocks/>
          </p:cNvSpPr>
          <p:nvPr/>
        </p:nvSpPr>
        <p:spPr>
          <a:xfrm>
            <a:off x="848139" y="5200346"/>
            <a:ext cx="10804975" cy="546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Beidhändiger Betrieb (nur bei Pressen mit Rutschkupplung zulässig).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5E8B6F53-43FC-3B11-5962-F3E9B0D6240E}"/>
              </a:ext>
            </a:extLst>
          </p:cNvPr>
          <p:cNvSpPr txBox="1">
            <a:spLocks/>
          </p:cNvSpPr>
          <p:nvPr/>
        </p:nvSpPr>
        <p:spPr>
          <a:xfrm>
            <a:off x="848139" y="5773593"/>
            <a:ext cx="10804975" cy="4726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Schwungradabdeckung.</a:t>
            </a:r>
          </a:p>
        </p:txBody>
      </p:sp>
    </p:spTree>
    <p:extLst>
      <p:ext uri="{BB962C8B-B14F-4D97-AF65-F5344CB8AC3E}">
        <p14:creationId xmlns:p14="http://schemas.microsoft.com/office/powerpoint/2010/main" val="33532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731B8-16A6-0204-47D2-9DCEFA5E7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DA33EA-31D1-1A3C-6E09-011A27575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523745"/>
            <a:ext cx="10804975" cy="460858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Prüfen Sie, ob Stecker, Kabel und Anschlüsse unbeschädigt sind.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5050E04-B68B-F13B-60F8-4049B2FE3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73EAC9C-24EF-CE41-FC76-39F9165428E1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Presse</a:t>
            </a: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302D344C-7B20-2492-55ED-95E5026C52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133" b="51404"/>
          <a:stretch>
            <a:fillRect/>
          </a:stretch>
        </p:blipFill>
        <p:spPr>
          <a:xfrm>
            <a:off x="0" y="1407753"/>
            <a:ext cx="4355327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9FD43A28-5413-D3E2-3E15-DCB00C3D1526}"/>
              </a:ext>
            </a:extLst>
          </p:cNvPr>
          <p:cNvSpPr txBox="1">
            <a:spLocks/>
          </p:cNvSpPr>
          <p:nvPr/>
        </p:nvSpPr>
        <p:spPr>
          <a:xfrm>
            <a:off x="848139" y="1631308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Sichere Maschine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5069ACB-682E-9F2F-3FF3-A139DA082F64}"/>
              </a:ext>
            </a:extLst>
          </p:cNvPr>
          <p:cNvSpPr txBox="1">
            <a:spLocks/>
          </p:cNvSpPr>
          <p:nvPr/>
        </p:nvSpPr>
        <p:spPr>
          <a:xfrm>
            <a:off x="848139" y="3219797"/>
            <a:ext cx="10804975" cy="5190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Prüfen Sie, ob der Antriebsmechanismus unbeschädigt ist.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4A8E815-5ACA-0E7F-818B-8FEB000547E3}"/>
              </a:ext>
            </a:extLst>
          </p:cNvPr>
          <p:cNvSpPr txBox="1">
            <a:spLocks/>
          </p:cNvSpPr>
          <p:nvPr/>
        </p:nvSpPr>
        <p:spPr>
          <a:xfrm>
            <a:off x="848139" y="3835790"/>
            <a:ext cx="10804975" cy="459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Prüfen Sie, ob der Notausschalter während des Betriebs sofort zugänglich ist.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4BC748A-FA0D-C19E-18E3-4EFF369ECC20}"/>
              </a:ext>
            </a:extLst>
          </p:cNvPr>
          <p:cNvSpPr txBox="1">
            <a:spLocks/>
          </p:cNvSpPr>
          <p:nvPr/>
        </p:nvSpPr>
        <p:spPr>
          <a:xfrm>
            <a:off x="848139" y="4611601"/>
            <a:ext cx="10804975" cy="4590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Prüfen Sie, ob das Schwungrad abgedeckt ist.</a:t>
            </a:r>
          </a:p>
        </p:txBody>
      </p:sp>
    </p:spTree>
    <p:extLst>
      <p:ext uri="{BB962C8B-B14F-4D97-AF65-F5344CB8AC3E}">
        <p14:creationId xmlns:p14="http://schemas.microsoft.com/office/powerpoint/2010/main" val="260018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F32D4-258C-EE8C-9D6C-2F2E710F6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E7A2F0-801E-C4D6-A73E-A197AEDC5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687308"/>
            <a:ext cx="10804975" cy="460858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Sorgen Sie für Sauberkeit und Ordnung am Arbeitsplatz.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C8CD7B-DCB2-FF7E-4788-391F66C3A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584D56B-C166-0CA0-667C-5E6688910F07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Presse</a:t>
            </a: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3476D4A6-8599-17B7-E7A3-75DCE12D9A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988" r="-1" b="51404"/>
          <a:stretch>
            <a:fillRect/>
          </a:stretch>
        </p:blipFill>
        <p:spPr>
          <a:xfrm>
            <a:off x="0" y="1407753"/>
            <a:ext cx="4840667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BAE22DBE-6A3C-F61F-31BD-CBCA5D90A9D5}"/>
              </a:ext>
            </a:extLst>
          </p:cNvPr>
          <p:cNvSpPr txBox="1">
            <a:spLocks/>
          </p:cNvSpPr>
          <p:nvPr/>
        </p:nvSpPr>
        <p:spPr>
          <a:xfrm>
            <a:off x="848139" y="1631308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Sichere Handhabung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F38546F-F377-4A01-15D9-504BABD4F903}"/>
              </a:ext>
            </a:extLst>
          </p:cNvPr>
          <p:cNvSpPr txBox="1">
            <a:spLocks/>
          </p:cNvSpPr>
          <p:nvPr/>
        </p:nvSpPr>
        <p:spPr>
          <a:xfrm>
            <a:off x="848139" y="3175347"/>
            <a:ext cx="10804975" cy="5190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Prüfen Sie täglich die Funktion der Bremsen.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1BCEB1D5-EFD7-DDA5-20B0-C334585DFD34}"/>
              </a:ext>
            </a:extLst>
          </p:cNvPr>
          <p:cNvSpPr txBox="1">
            <a:spLocks/>
          </p:cNvSpPr>
          <p:nvPr/>
        </p:nvSpPr>
        <p:spPr>
          <a:xfrm>
            <a:off x="848139" y="3688927"/>
            <a:ext cx="10804975" cy="459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Testen Sie den Notausschalter.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9C21DBE2-016C-9701-73CF-C3743376E206}"/>
              </a:ext>
            </a:extLst>
          </p:cNvPr>
          <p:cNvSpPr txBox="1">
            <a:spLocks/>
          </p:cNvSpPr>
          <p:nvPr/>
        </p:nvSpPr>
        <p:spPr>
          <a:xfrm>
            <a:off x="848139" y="4175169"/>
            <a:ext cx="10804975" cy="4590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Lassen Sie keine Sicherheitsvorkehrungen aus.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7E924871-0272-DBF5-22D2-B23137E22798}"/>
              </a:ext>
            </a:extLst>
          </p:cNvPr>
          <p:cNvSpPr txBox="1">
            <a:spLocks/>
          </p:cNvSpPr>
          <p:nvPr/>
        </p:nvSpPr>
        <p:spPr>
          <a:xfrm>
            <a:off x="848140" y="4661412"/>
            <a:ext cx="9395612" cy="6066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Sollten Schutzmaßnahmen fehlen oder ausgelassen worden sein, diskutieren Sie dies mit Ihrem Vorgesetzten.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270BDC4-FE5E-8379-04AF-7DDD94CD8114}"/>
              </a:ext>
            </a:extLst>
          </p:cNvPr>
          <p:cNvSpPr txBox="1">
            <a:spLocks/>
          </p:cNvSpPr>
          <p:nvPr/>
        </p:nvSpPr>
        <p:spPr>
          <a:xfrm>
            <a:off x="848139" y="5410198"/>
            <a:ext cx="8431785" cy="9046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Beginnen Sie nicht mit der Arbeit, wenn Sie Zweifel an der Sicherheit der Maschine haben. Diskutieren Sie dies mit Ihrem Vorgesetzten.</a:t>
            </a:r>
          </a:p>
        </p:txBody>
      </p:sp>
    </p:spTree>
    <p:extLst>
      <p:ext uri="{BB962C8B-B14F-4D97-AF65-F5344CB8AC3E}">
        <p14:creationId xmlns:p14="http://schemas.microsoft.com/office/powerpoint/2010/main" val="427515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47736-155C-7CEE-F470-3AEF91EC0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zwart-wit&#10;&#10;Beschrijving automatisch gegenereerd met lage betrouwbaarheid">
            <a:extLst>
              <a:ext uri="{FF2B5EF4-FFF2-40B4-BE49-F238E27FC236}">
                <a16:creationId xmlns:a16="http://schemas.microsoft.com/office/drawing/2014/main" id="{6209F36E-6C43-5E4F-7C6A-1857F3CF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0" b="8431"/>
          <a:stretch/>
        </p:blipFill>
        <p:spPr>
          <a:xfrm>
            <a:off x="838200" y="1138990"/>
            <a:ext cx="10505661" cy="4990878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0E5BB89C-0580-5871-D2F8-B4C56456CEF8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</a:rPr>
              <a:t>   |   </a:t>
            </a: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FC31023-30A4-C5F0-C4CA-7B575F85BC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5176" b="51404"/>
          <a:stretch>
            <a:fillRect/>
          </a:stretch>
        </p:blipFill>
        <p:spPr>
          <a:xfrm>
            <a:off x="-9938" y="1400379"/>
            <a:ext cx="2706682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85874DE-444D-FE16-F32D-67262585BD22}"/>
              </a:ext>
            </a:extLst>
          </p:cNvPr>
          <p:cNvSpPr txBox="1">
            <a:spLocks/>
          </p:cNvSpPr>
          <p:nvPr/>
        </p:nvSpPr>
        <p:spPr>
          <a:xfrm>
            <a:off x="843169" y="1612675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Fragen?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12CDA-29C1-6802-D87A-02DCD5DF3A4C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>
                <a:latin typeface="Arial" panose="020B0604020202020204" pitchFamily="34" charset="0"/>
              </a:rPr>
              <a:t>Sicher und gesund arbeiten  </a:t>
            </a:r>
            <a:r>
              <a:rPr lang="de-DE" sz="28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/>
              <a:t>  </a:t>
            </a:r>
            <a:r>
              <a:rPr lang="de-DE" sz="2800" b="0">
                <a:latin typeface="Arial" panose="020B0604020202020204" pitchFamily="34" charset="0"/>
              </a:rPr>
              <a:t>Maschinensicherheit: Presse</a:t>
            </a:r>
          </a:p>
        </p:txBody>
      </p:sp>
    </p:spTree>
    <p:extLst>
      <p:ext uri="{BB962C8B-B14F-4D97-AF65-F5344CB8AC3E}">
        <p14:creationId xmlns:p14="http://schemas.microsoft.com/office/powerpoint/2010/main" val="12003417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5xbeter">
      <a:dk1>
        <a:srgbClr val="000000"/>
      </a:dk1>
      <a:lt1>
        <a:srgbClr val="FFFFFF"/>
      </a:lt1>
      <a:dk2>
        <a:srgbClr val="646464"/>
      </a:dk2>
      <a:lt2>
        <a:srgbClr val="E6E6E6"/>
      </a:lt2>
      <a:accent1>
        <a:srgbClr val="00A3DA"/>
      </a:accent1>
      <a:accent2>
        <a:srgbClr val="E10512"/>
      </a:accent2>
      <a:accent3>
        <a:srgbClr val="00A3DA"/>
      </a:accent3>
      <a:accent4>
        <a:srgbClr val="E10512"/>
      </a:accent4>
      <a:accent5>
        <a:srgbClr val="00A3D9"/>
      </a:accent5>
      <a:accent6>
        <a:srgbClr val="E10512"/>
      </a:accent6>
      <a:hlink>
        <a:srgbClr val="00A3DA"/>
      </a:hlink>
      <a:folHlink>
        <a:srgbClr val="007D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35E5029A4B049BAFB1E9ECA40A866" ma:contentTypeVersion="15" ma:contentTypeDescription="Een nieuw document maken." ma:contentTypeScope="" ma:versionID="1c2d3aaf1ceab3cb34c24d6fc1e8e236">
  <xsd:schema xmlns:xsd="http://www.w3.org/2001/XMLSchema" xmlns:xs="http://www.w3.org/2001/XMLSchema" xmlns:p="http://schemas.microsoft.com/office/2006/metadata/properties" xmlns:ns2="12fdb8f7-ceea-45b3-9244-f9361c6821fe" xmlns:ns3="cff0c8fd-28a4-4f13-a2ff-adbaff7ad42a" targetNamespace="http://schemas.microsoft.com/office/2006/metadata/properties" ma:root="true" ma:fieldsID="b8e44fd77a69f173c505d2dfcc583ba2" ns2:_="" ns3:_="">
    <xsd:import namespace="12fdb8f7-ceea-45b3-9244-f9361c6821fe"/>
    <xsd:import namespace="cff0c8fd-28a4-4f13-a2ff-adbaff7ad42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b8f7-ceea-45b3-9244-f9361c6821f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97e97178-e81f-434c-919c-7bb840579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0c8fd-28a4-4f13-a2ff-adbaff7ad42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c0fcab-f1df-433f-b77d-b59fcc1d03d4}" ma:internalName="TaxCatchAll" ma:showField="CatchAllData" ma:web="cff0c8fd-28a4-4f13-a2ff-adbaff7ad4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fdb8f7-ceea-45b3-9244-f9361c6821fe">
      <Terms xmlns="http://schemas.microsoft.com/office/infopath/2007/PartnerControls"/>
    </lcf76f155ced4ddcb4097134ff3c332f>
    <TaxCatchAll xmlns="cff0c8fd-28a4-4f13-a2ff-adbaff7ad42a" xsi:nil="true"/>
  </documentManagement>
</p:properties>
</file>

<file path=customXml/itemProps1.xml><?xml version="1.0" encoding="utf-8"?>
<ds:datastoreItem xmlns:ds="http://schemas.openxmlformats.org/officeDocument/2006/customXml" ds:itemID="{C9BD7C48-F22D-4D4F-BB82-6FF88A6E5E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77844D-F0F3-4048-8AFC-1089B468D1E3}"/>
</file>

<file path=customXml/itemProps3.xml><?xml version="1.0" encoding="utf-8"?>
<ds:datastoreItem xmlns:ds="http://schemas.openxmlformats.org/officeDocument/2006/customXml" ds:itemID="{C37E6A1F-0C30-4FCE-8585-37F1663CEA17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aa0361cd-42d1-45f5-afcd-cf31d520fd2e"/>
    <ds:schemaRef ds:uri="72982cc6-c024-4b6f-8e11-1f4ac6243d2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</TotalTime>
  <Words>544</Words>
  <Application>Microsoft Macintosh PowerPoint</Application>
  <PresentationFormat>Breedbeeld</PresentationFormat>
  <Paragraphs>68</Paragraphs>
  <Slides>10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American Typewriter Std Med</vt:lpstr>
      <vt:lpstr>Aptos</vt:lpstr>
      <vt:lpstr>Arial</vt:lpstr>
      <vt:lpstr>Lato</vt:lpstr>
      <vt:lpstr>Kantoorthema</vt:lpstr>
      <vt:lpstr>Aangepast ontwerp</vt:lpstr>
      <vt:lpstr>1_Aangepast ontwerp</vt:lpstr>
      <vt:lpstr>Schulung Arbeitssicherheit und Gesundheitsschutz Maschinensicherheit: Presse</vt:lpstr>
      <vt:lpstr>Inhalt</vt:lpstr>
      <vt:lpstr>PowerPoint-presentatie</vt:lpstr>
      <vt:lpstr>Keine Schutzeinrichtung</vt:lpstr>
      <vt:lpstr>Erneutes Einspannen.</vt:lpstr>
      <vt:lpstr>Geschlossener Stempel ohne potenzielle Quetschgefahr durch die bewegliche Presse.</vt:lpstr>
      <vt:lpstr>Prüfen Sie, ob Stecker, Kabel und Anschlüsse unbeschädigt sind.</vt:lpstr>
      <vt:lpstr>Sorgen Sie für Sauberkeit und Ordnung am Arbeitsplatz.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BHP Bezpieczeństwo maszyn: Prasa</dc:title>
  <dc:creator>Twan Schellekens</dc:creator>
  <cp:lastModifiedBy>Twan Schellekens</cp:lastModifiedBy>
  <cp:revision>183</cp:revision>
  <dcterms:created xsi:type="dcterms:W3CDTF">2024-07-18T10:20:34Z</dcterms:created>
  <dcterms:modified xsi:type="dcterms:W3CDTF">2025-09-29T09:06:34Z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0x010100CB935E5029A4B049BAFB1E9ECA40A866</vt:lpwstr>
  </property>
</Properties>
</file>